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18" roundtripDataSignature="AMtx7mgqPPtt8AnYJS4iAODikiYEUL+d5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customschemas.google.com/relationships/presentationmetadata" Target="meta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png>
</file>

<file path=ppt/media/image13.png>
</file>

<file path=ppt/media/image14.jp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Hello, my name is Nick Farid</a:t>
            </a:r>
            <a:endParaRPr/>
          </a:p>
          <a:p>
            <a:pPr indent="0" lvl="0" marL="0" rtl="0" algn="l">
              <a:lnSpc>
                <a:spcPct val="100000"/>
              </a:lnSpc>
              <a:spcBef>
                <a:spcPts val="0"/>
              </a:spcBef>
              <a:spcAft>
                <a:spcPts val="0"/>
              </a:spcAft>
              <a:buSzPts val="1100"/>
              <a:buNone/>
            </a:pPr>
            <a:r>
              <a:rPr lang="en"/>
              <a:t>Today I will be introducing our EECS 452 MDE Project. I am presenting on behalf of my team, which includes Jack, James and Justin as well.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b6462f409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b6462f409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Due to class scheduling, we have not officially started the implementation of our design. During our pitch proposal to our instructor we demonstrated the hand tracking pipeline that we will use, which has the ability to extract a hand skeleton segmentation, while also displaying the pixel coordinates that correspond to the input.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For the remainder of the project we must take into account the various different algorithms that are necessary in order to convert visual inputs into information that can effectively control our robot.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The first important aspect is the epipolar geometry that is observed from the two various cameras. The two different pi cameras have a different perspective on a user’s gestures, therefore we must leverage both these perspectives to develop a more concrete view of a user’s movements.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As we have discussed earlier, we must also convert from global coordinates to a robot coordinate system.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And then lastly we must translate this information into corresponding commands that move the robot.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b6462f409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b6462f409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Before moving on, I wanted to provide you with a brief overview of what we will discuss today.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First I will discuss the background and requirements of our project in order to provide you with important context. </a:t>
            </a:r>
            <a:endParaRPr/>
          </a:p>
          <a:p>
            <a:pPr indent="0" lvl="0" marL="0" rtl="0" algn="l">
              <a:lnSpc>
                <a:spcPct val="100000"/>
              </a:lnSpc>
              <a:spcBef>
                <a:spcPts val="0"/>
              </a:spcBef>
              <a:spcAft>
                <a:spcPts val="0"/>
              </a:spcAft>
              <a:buSzPts val="1100"/>
              <a:buNone/>
            </a:pPr>
            <a:r>
              <a:rPr lang="en"/>
              <a:t>Next I will provide an introduction to our idea. Following this I will provide you with an overview of our design methodology. </a:t>
            </a:r>
            <a:endParaRPr/>
          </a:p>
          <a:p>
            <a:pPr indent="0" lvl="0" marL="0" rtl="0" algn="l">
              <a:lnSpc>
                <a:spcPct val="100000"/>
              </a:lnSpc>
              <a:spcBef>
                <a:spcPts val="0"/>
              </a:spcBef>
              <a:spcAft>
                <a:spcPts val="0"/>
              </a:spcAft>
              <a:buSzPts val="1100"/>
              <a:buNone/>
            </a:pPr>
            <a:r>
              <a:rPr lang="en"/>
              <a:t>I will then provide a more detailed breakdown of what we have achieved and how we plan to implement the rest of our design. And then we will finish off with a few concluding remarks.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Our proposal is to create a robotic arm that moves as a result of a user’s hand movements. We plan to create a robotic arm with six degrees of freedom. The six degrees of freedom can be observed on the slide. It is important to note the notion of six degrees of freedom represents the minimum regions of movement required by a robot in order to occupy every volume of space within its reach.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We believe that our idea is a novel and unique approach to fulfilling the projects requirements, because the same concept can be applied important applications like surgery robots which can correct a user’s mistakes and increase precision during high risk surgeries.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b6462f409b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b6462f409b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There are two primary segments of our project. These segments can be recognized as the software and hardware. As far as software goes, we will be using computer vision to detect hand keypoints and we will leverage this to recognize certain hand gestures.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As you can see here we have a general control flow for our process. We will first use pi cameras to detect a hand and apply a segmentation algorithm to detect the edges and keypoints. This information will be translated into a different coordinate system, because the robotic arm does not occupy the same coordinate system as our hand. We must convert the global system (what is observed from our cameras) into arm commands that correspond to the movements and gestures made by a user.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 second important phase of our project is the creation of the physical arm. For the sake of this presentation I will briefly describe the architecture of our system. As you can see the raspberry pi is responsible for controlling our sensing devices, which are cameras.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The raspberry pi will also perform our signal processing and will determine the gestures that are being made, which will then be relayed to the arduino uno through bluetooth communication. Finally the arduino uno will be use to send commands to the six servo motors that control the movement of the robotic arm.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b6462f409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b6462f409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Noto Sans Symbols"/>
              <a:buChar char="●"/>
            </a:pPr>
            <a:r>
              <a:rPr lang="en">
                <a:solidFill>
                  <a:schemeClr val="dk1"/>
                </a:solidFill>
              </a:rPr>
              <a:t>Milestone 1: Design Milestone</a:t>
            </a:r>
            <a:endParaRPr>
              <a:solidFill>
                <a:schemeClr val="dk1"/>
              </a:solidFill>
            </a:endParaRPr>
          </a:p>
          <a:p>
            <a:pPr indent="0" lvl="0" marL="457200" rtl="0" algn="l">
              <a:lnSpc>
                <a:spcPct val="115000"/>
              </a:lnSpc>
              <a:spcBef>
                <a:spcPts val="0"/>
              </a:spcBef>
              <a:spcAft>
                <a:spcPts val="0"/>
              </a:spcAft>
              <a:buClr>
                <a:schemeClr val="dk1"/>
              </a:buClr>
              <a:buSzPts val="1100"/>
              <a:buFont typeface="Arial"/>
              <a:buNone/>
            </a:pPr>
            <a:r>
              <a:rPr lang="en">
                <a:solidFill>
                  <a:schemeClr val="dk1"/>
                </a:solidFill>
              </a:rPr>
              <a:t>For Milestone 1, we would like to have a fully developed robotic arm idea and finish the prototypes of the functions we will be designing. For the arm we would like parts to be ready to be ordered by the milestone checkpoint, as well as any manufacturing files such as the support beams and base created in CAD so that we will be able to manufacture them immediately following the milestone review. For the computer hardware we will have selected a serial interface to communicate between the pi and the arduino, we will have selected an appropriate stereo camera for our purposes, we will know power requirements and adapters necessary. We will also have wiring mostly planned out.</a:t>
            </a:r>
            <a:endParaRPr>
              <a:solidFill>
                <a:schemeClr val="dk1"/>
              </a:solidFill>
            </a:endParaRPr>
          </a:p>
          <a:p>
            <a:pPr indent="0" lvl="0" marL="457200" rtl="0" algn="l">
              <a:lnSpc>
                <a:spcPct val="115000"/>
              </a:lnSpc>
              <a:spcBef>
                <a:spcPts val="0"/>
              </a:spcBef>
              <a:spcAft>
                <a:spcPts val="0"/>
              </a:spcAft>
              <a:buClr>
                <a:schemeClr val="dk1"/>
              </a:buClr>
              <a:buSzPts val="1100"/>
              <a:buFont typeface="Arial"/>
              <a:buNone/>
            </a:pPr>
            <a:r>
              <a:rPr lang="en">
                <a:solidFill>
                  <a:schemeClr val="dk1"/>
                </a:solidFill>
              </a:rPr>
              <a:t>A bill of materials should be ready to purchase any items, or collect the items we have on hand. On the code aspect, we will be looking to write function prototypes for both the pi and necessary components. This includes the code for the stereo camera, the filtering system we need for hand detection and the control system for the servo control. We are not aiming to have flushed code at this point, just the method and overarching plan of each subsystem.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b6462f409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b6462f409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b6462f409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b6462f409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Noto Sans Symbols"/>
              <a:buChar char="●"/>
            </a:pPr>
            <a:r>
              <a:rPr lang="en">
                <a:solidFill>
                  <a:schemeClr val="dk1"/>
                </a:solidFill>
              </a:rPr>
              <a:t>Milestone 2: Product Milestone</a:t>
            </a:r>
            <a:endParaRPr>
              <a:solidFill>
                <a:schemeClr val="dk1"/>
              </a:solidFill>
            </a:endParaRPr>
          </a:p>
          <a:p>
            <a:pPr indent="0" lvl="0" marL="457200" rtl="0" algn="just">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For milestone two we will have the arm completely constructed and able to be moved. That is to say movements of an arm in front of the camera will cause the arm to move. However we do not expect that the system will be fine tuned at this point. The arm may still move unexpectedly or incorrectly, and be impacted by lighting conditions of the room. In addition we do not expect that we will have a gripper at this point but this is the latest we would decide to add one if there is time in the project. As a fallback, if stereo vision is not working we may move to mono-vision and movement in a single plane. If we are having trouble with mimicking specific arm movements we may move to certain gestures meaning certain movements. Depending on the status of our project, we will decide if we will implement the gripper prior to milestone two in order to allow us to have enough time for extensive testing and debugging.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1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1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1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1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1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7"/>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17"/>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17"/>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www.youtube.com/watch?v=DnWJ3Q_PA5Y" TargetMode="External"/><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1317150" y="1233925"/>
            <a:ext cx="6509700" cy="1548600"/>
          </a:xfrm>
          <a:prstGeom prst="rect">
            <a:avLst/>
          </a:prstGeom>
          <a:noFill/>
          <a:ln>
            <a:noFill/>
          </a:ln>
        </p:spPr>
        <p:txBody>
          <a:bodyPr anchorCtr="0" anchor="b"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n"/>
              <a:t>EECS 452 - MDE Project Introduction</a:t>
            </a:r>
            <a:endParaRPr/>
          </a:p>
        </p:txBody>
      </p:sp>
      <p:sp>
        <p:nvSpPr>
          <p:cNvPr id="55" name="Google Shape;55;p1"/>
          <p:cNvSpPr txBox="1"/>
          <p:nvPr>
            <p:ph idx="1" type="subTitle"/>
          </p:nvPr>
        </p:nvSpPr>
        <p:spPr>
          <a:xfrm>
            <a:off x="311700" y="2825600"/>
            <a:ext cx="8520600" cy="7926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ctr">
              <a:lnSpc>
                <a:spcPct val="100000"/>
              </a:lnSpc>
              <a:spcBef>
                <a:spcPts val="0"/>
              </a:spcBef>
              <a:spcAft>
                <a:spcPts val="0"/>
              </a:spcAft>
              <a:buSzPct val="117647"/>
              <a:buNone/>
            </a:pPr>
            <a:r>
              <a:t/>
            </a:r>
            <a:endParaRPr/>
          </a:p>
          <a:p>
            <a:pPr indent="0" lvl="0" marL="0" rtl="0" algn="ctr">
              <a:lnSpc>
                <a:spcPct val="100000"/>
              </a:lnSpc>
              <a:spcBef>
                <a:spcPts val="0"/>
              </a:spcBef>
              <a:spcAft>
                <a:spcPts val="0"/>
              </a:spcAft>
              <a:buSzPct val="117647"/>
              <a:buNone/>
            </a:pPr>
            <a:r>
              <a:rPr lang="en">
                <a:solidFill>
                  <a:schemeClr val="dk1"/>
                </a:solidFill>
              </a:rPr>
              <a:t>Nick Farid, Jack Getty, James Wishart, Justin Yu</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1b6462f409b_0_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Final Deliverables + Demo</a:t>
            </a:r>
            <a:endParaRPr/>
          </a:p>
        </p:txBody>
      </p:sp>
      <p:sp>
        <p:nvSpPr>
          <p:cNvPr id="148" name="Google Shape;148;g1b6462f409b_0_15"/>
          <p:cNvSpPr txBox="1"/>
          <p:nvPr>
            <p:ph idx="1" type="body"/>
          </p:nvPr>
        </p:nvSpPr>
        <p:spPr>
          <a:xfrm>
            <a:off x="311700" y="1152475"/>
            <a:ext cx="3948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Grabber is a stretch goal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Demo in person with the user trying</a:t>
            </a:r>
            <a:endParaRPr/>
          </a:p>
        </p:txBody>
      </p:sp>
      <p:pic>
        <p:nvPicPr>
          <p:cNvPr descr="A robotic arm hooked up to an Arduino, controlled by a Leap Motion device.  &#10;&#10;I built this in my tiny studio apartment in SF.  I've never built anything before this besides IKEA furniture.  Most of the cutting and drilling was done in the kitchen.  I used a power drill to drill the holes and metal scissors to cut the aluminum.  I then bent the aluminum by hand and attached it to the servos.  All of the wood was cut at Home Depot before purchasing it, since I don't have a saw at home.&#10;&#10;Source Code: https://github.com/ytham/robotarm&#10;How-to blog posts:&#10;- Part 1: http://yujiangtham.com/2013/07/22/how-to-build-a-robotic-arm-that-tracks-your-hand-movements/&#10;- Part 2: http://yujiangtham.com/2013/07/29/how-to-build-a-robotic-arm-that-tracks-your-hand-movements-part-2/&#10;&#10;Follow me on twitter! @yujiangtham&#10;&#10;To use this video in a commercial player or in broadcasts, please email licensing@storyful.com" id="149" name="Google Shape;149;g1b6462f409b_0_15" title="Robotic Arm Controlled in Free Space by Leap Motion">
            <a:hlinkClick r:id="rId3"/>
          </p:cNvPr>
          <p:cNvPicPr preferRelativeResize="0"/>
          <p:nvPr/>
        </p:nvPicPr>
        <p:blipFill>
          <a:blip r:embed="rId4">
            <a:alphaModFix/>
          </a:blip>
          <a:stretch>
            <a:fillRect/>
          </a:stretch>
        </p:blipFill>
        <p:spPr>
          <a:xfrm>
            <a:off x="4260300" y="1146175"/>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7"/>
          <p:cNvSpPr txBox="1"/>
          <p:nvPr>
            <p:ph type="title"/>
          </p:nvPr>
        </p:nvSpPr>
        <p:spPr>
          <a:xfrm>
            <a:off x="356250" y="424925"/>
            <a:ext cx="8431500" cy="741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lang="en" sz="2420"/>
              <a:t>Converting user inputs to manageable information can be challenging </a:t>
            </a:r>
            <a:endParaRPr sz="2420"/>
          </a:p>
        </p:txBody>
      </p:sp>
      <p:pic>
        <p:nvPicPr>
          <p:cNvPr id="155" name="Google Shape;155;p7"/>
          <p:cNvPicPr preferRelativeResize="0"/>
          <p:nvPr/>
        </p:nvPicPr>
        <p:blipFill rotWithShape="1">
          <a:blip r:embed="rId3">
            <a:alphaModFix/>
          </a:blip>
          <a:srcRect b="0" l="0" r="0" t="0"/>
          <a:stretch/>
        </p:blipFill>
        <p:spPr>
          <a:xfrm>
            <a:off x="4772776" y="1700998"/>
            <a:ext cx="4371226" cy="2271725"/>
          </a:xfrm>
          <a:prstGeom prst="rect">
            <a:avLst/>
          </a:prstGeom>
          <a:noFill/>
          <a:ln>
            <a:noFill/>
          </a:ln>
        </p:spPr>
      </p:pic>
      <p:pic>
        <p:nvPicPr>
          <p:cNvPr id="156" name="Google Shape;156;p7"/>
          <p:cNvPicPr preferRelativeResize="0"/>
          <p:nvPr/>
        </p:nvPicPr>
        <p:blipFill rotWithShape="1">
          <a:blip r:embed="rId4">
            <a:alphaModFix/>
          </a:blip>
          <a:srcRect b="0" l="9382" r="16327" t="0"/>
          <a:stretch/>
        </p:blipFill>
        <p:spPr>
          <a:xfrm>
            <a:off x="356250" y="1576025"/>
            <a:ext cx="3362061" cy="2521676"/>
          </a:xfrm>
          <a:prstGeom prst="rect">
            <a:avLst/>
          </a:prstGeom>
          <a:noFill/>
          <a:ln>
            <a:noFill/>
          </a:ln>
        </p:spPr>
      </p:pic>
      <p:sp>
        <p:nvSpPr>
          <p:cNvPr id="157" name="Google Shape;157;p7"/>
          <p:cNvSpPr/>
          <p:nvPr/>
        </p:nvSpPr>
        <p:spPr>
          <a:xfrm>
            <a:off x="3918975" y="2623263"/>
            <a:ext cx="853800" cy="4272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1b6462f409b_0_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720"/>
              <a:t>RA motion planning will be challenging</a:t>
            </a:r>
            <a:endParaRPr sz="2720"/>
          </a:p>
        </p:txBody>
      </p:sp>
      <p:pic>
        <p:nvPicPr>
          <p:cNvPr id="163" name="Google Shape;163;g1b6462f409b_0_20"/>
          <p:cNvPicPr preferRelativeResize="0"/>
          <p:nvPr/>
        </p:nvPicPr>
        <p:blipFill rotWithShape="1">
          <a:blip r:embed="rId3">
            <a:alphaModFix/>
          </a:blip>
          <a:srcRect b="0" l="0" r="0" t="5988"/>
          <a:stretch/>
        </p:blipFill>
        <p:spPr>
          <a:xfrm>
            <a:off x="4683075" y="950675"/>
            <a:ext cx="4222050" cy="3891700"/>
          </a:xfrm>
          <a:prstGeom prst="rect">
            <a:avLst/>
          </a:prstGeom>
          <a:noFill/>
          <a:ln>
            <a:noFill/>
          </a:ln>
        </p:spPr>
      </p:pic>
      <p:sp>
        <p:nvSpPr>
          <p:cNvPr id="164" name="Google Shape;164;g1b6462f409b_0_20"/>
          <p:cNvSpPr txBox="1"/>
          <p:nvPr>
            <p:ph idx="1" type="body"/>
          </p:nvPr>
        </p:nvSpPr>
        <p:spPr>
          <a:xfrm>
            <a:off x="311700" y="1552250"/>
            <a:ext cx="6081600" cy="3016500"/>
          </a:xfrm>
          <a:prstGeom prst="rect">
            <a:avLst/>
          </a:prstGeom>
        </p:spPr>
        <p:txBody>
          <a:bodyPr anchorCtr="0" anchor="t" bIns="91425" lIns="91425" spcFirstLastPara="1" rIns="91425" wrap="square" tIns="91425">
            <a:normAutofit/>
          </a:bodyPr>
          <a:lstStyle/>
          <a:p>
            <a:pPr indent="-381000" lvl="1" marL="914400" rtl="0" algn="l">
              <a:lnSpc>
                <a:spcPct val="200000"/>
              </a:lnSpc>
              <a:spcBef>
                <a:spcPts val="0"/>
              </a:spcBef>
              <a:spcAft>
                <a:spcPts val="0"/>
              </a:spcAft>
              <a:buClr>
                <a:schemeClr val="dk1"/>
              </a:buClr>
              <a:buSzPts val="2400"/>
              <a:buChar char="○"/>
            </a:pPr>
            <a:r>
              <a:rPr lang="en" sz="2400">
                <a:solidFill>
                  <a:schemeClr val="dk1"/>
                </a:solidFill>
              </a:rPr>
              <a:t>Inverse Kinematics</a:t>
            </a:r>
            <a:endParaRPr sz="2400">
              <a:solidFill>
                <a:schemeClr val="dk1"/>
              </a:solidFill>
            </a:endParaRPr>
          </a:p>
          <a:p>
            <a:pPr indent="-381000" lvl="1" marL="914400" rtl="0" algn="l">
              <a:lnSpc>
                <a:spcPct val="200000"/>
              </a:lnSpc>
              <a:spcBef>
                <a:spcPts val="0"/>
              </a:spcBef>
              <a:spcAft>
                <a:spcPts val="0"/>
              </a:spcAft>
              <a:buClr>
                <a:schemeClr val="dk1"/>
              </a:buClr>
              <a:buSzPts val="2400"/>
              <a:buChar char="○"/>
            </a:pPr>
            <a:r>
              <a:rPr lang="en" sz="2400">
                <a:solidFill>
                  <a:schemeClr val="dk1"/>
                </a:solidFill>
              </a:rPr>
              <a:t>Self-collisions</a:t>
            </a:r>
            <a:endParaRPr sz="2400">
              <a:solidFill>
                <a:schemeClr val="dk1"/>
              </a:solidFill>
            </a:endParaRPr>
          </a:p>
          <a:p>
            <a:pPr indent="-381000" lvl="1" marL="914400" rtl="0" algn="l">
              <a:lnSpc>
                <a:spcPct val="200000"/>
              </a:lnSpc>
              <a:spcBef>
                <a:spcPts val="0"/>
              </a:spcBef>
              <a:spcAft>
                <a:spcPts val="0"/>
              </a:spcAft>
              <a:buClr>
                <a:schemeClr val="dk1"/>
              </a:buClr>
              <a:buSzPts val="2400"/>
              <a:buChar char="○"/>
            </a:pPr>
            <a:r>
              <a:rPr lang="en" sz="2400">
                <a:solidFill>
                  <a:schemeClr val="dk1"/>
                </a:solidFill>
              </a:rPr>
              <a:t>Out-of-bounds</a:t>
            </a:r>
            <a:endParaRPr sz="24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2"/>
          <p:cNvSpPr txBox="1"/>
          <p:nvPr>
            <p:ph type="title"/>
          </p:nvPr>
        </p:nvSpPr>
        <p:spPr>
          <a:xfrm>
            <a:off x="166425" y="4615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3720"/>
              <a:t>Overview</a:t>
            </a:r>
            <a:endParaRPr b="1" sz="3720"/>
          </a:p>
        </p:txBody>
      </p:sp>
      <p:pic>
        <p:nvPicPr>
          <p:cNvPr id="61" name="Google Shape;61;p2"/>
          <p:cNvPicPr preferRelativeResize="0"/>
          <p:nvPr/>
        </p:nvPicPr>
        <p:blipFill rotWithShape="1">
          <a:blip r:embed="rId3">
            <a:alphaModFix/>
          </a:blip>
          <a:srcRect b="0" l="0" r="0" t="0"/>
          <a:stretch/>
        </p:blipFill>
        <p:spPr>
          <a:xfrm rot="10">
            <a:off x="184673" y="2376338"/>
            <a:ext cx="1728625" cy="1163101"/>
          </a:xfrm>
          <a:prstGeom prst="rect">
            <a:avLst/>
          </a:prstGeom>
          <a:noFill/>
          <a:ln>
            <a:noFill/>
          </a:ln>
        </p:spPr>
      </p:pic>
      <p:sp>
        <p:nvSpPr>
          <p:cNvPr id="62" name="Google Shape;62;p2"/>
          <p:cNvSpPr txBox="1"/>
          <p:nvPr/>
        </p:nvSpPr>
        <p:spPr>
          <a:xfrm>
            <a:off x="456075" y="1853525"/>
            <a:ext cx="16656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n" sz="1600" u="none" cap="none" strike="noStrike">
                <a:solidFill>
                  <a:srgbClr val="000000"/>
                </a:solidFill>
              </a:rPr>
              <a:t>Background</a:t>
            </a:r>
            <a:endParaRPr i="0" sz="1600" u="none" cap="none" strike="noStrike">
              <a:solidFill>
                <a:srgbClr val="000000"/>
              </a:solidFill>
            </a:endParaRPr>
          </a:p>
        </p:txBody>
      </p:sp>
      <p:pic>
        <p:nvPicPr>
          <p:cNvPr id="63" name="Google Shape;63;p2"/>
          <p:cNvPicPr preferRelativeResize="0"/>
          <p:nvPr/>
        </p:nvPicPr>
        <p:blipFill rotWithShape="1">
          <a:blip r:embed="rId4">
            <a:alphaModFix/>
          </a:blip>
          <a:srcRect b="0" l="0" r="0" t="0"/>
          <a:stretch/>
        </p:blipFill>
        <p:spPr>
          <a:xfrm>
            <a:off x="2522900" y="2185550"/>
            <a:ext cx="1544676" cy="1544676"/>
          </a:xfrm>
          <a:prstGeom prst="rect">
            <a:avLst/>
          </a:prstGeom>
          <a:noFill/>
          <a:ln>
            <a:noFill/>
          </a:ln>
        </p:spPr>
      </p:pic>
      <p:sp>
        <p:nvSpPr>
          <p:cNvPr id="64" name="Google Shape;64;p2"/>
          <p:cNvSpPr txBox="1"/>
          <p:nvPr/>
        </p:nvSpPr>
        <p:spPr>
          <a:xfrm>
            <a:off x="2814538" y="1853525"/>
            <a:ext cx="16656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n" sz="1600" u="none" cap="none" strike="noStrike">
                <a:solidFill>
                  <a:srgbClr val="000000"/>
                </a:solidFill>
              </a:rPr>
              <a:t>Proposal</a:t>
            </a:r>
            <a:endParaRPr i="0" sz="1600" u="none" cap="none" strike="noStrike">
              <a:solidFill>
                <a:srgbClr val="000000"/>
              </a:solidFill>
            </a:endParaRPr>
          </a:p>
        </p:txBody>
      </p:sp>
      <p:pic>
        <p:nvPicPr>
          <p:cNvPr id="65" name="Google Shape;65;p2"/>
          <p:cNvPicPr preferRelativeResize="0"/>
          <p:nvPr/>
        </p:nvPicPr>
        <p:blipFill rotWithShape="1">
          <a:blip r:embed="rId5">
            <a:alphaModFix/>
          </a:blip>
          <a:srcRect b="0" l="0" r="0" t="0"/>
          <a:stretch/>
        </p:blipFill>
        <p:spPr>
          <a:xfrm>
            <a:off x="4753375" y="2319770"/>
            <a:ext cx="1544675" cy="1276255"/>
          </a:xfrm>
          <a:prstGeom prst="rect">
            <a:avLst/>
          </a:prstGeom>
          <a:noFill/>
          <a:ln>
            <a:noFill/>
          </a:ln>
        </p:spPr>
      </p:pic>
      <p:sp>
        <p:nvSpPr>
          <p:cNvPr id="66" name="Google Shape;66;p2"/>
          <p:cNvSpPr txBox="1"/>
          <p:nvPr/>
        </p:nvSpPr>
        <p:spPr>
          <a:xfrm>
            <a:off x="4889325" y="1853525"/>
            <a:ext cx="16656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n" sz="1600" u="none" cap="none" strike="noStrike">
                <a:solidFill>
                  <a:srgbClr val="000000"/>
                </a:solidFill>
              </a:rPr>
              <a:t>Methodology</a:t>
            </a:r>
            <a:endParaRPr i="0" sz="1600" u="none" cap="none" strike="noStrike">
              <a:solidFill>
                <a:srgbClr val="000000"/>
              </a:solidFill>
            </a:endParaRPr>
          </a:p>
        </p:txBody>
      </p:sp>
      <p:pic>
        <p:nvPicPr>
          <p:cNvPr id="67" name="Google Shape;67;p2"/>
          <p:cNvPicPr preferRelativeResize="0"/>
          <p:nvPr/>
        </p:nvPicPr>
        <p:blipFill rotWithShape="1">
          <a:blip r:embed="rId6">
            <a:alphaModFix/>
          </a:blip>
          <a:srcRect b="0" l="0" r="0" t="0"/>
          <a:stretch/>
        </p:blipFill>
        <p:spPr>
          <a:xfrm>
            <a:off x="6983849" y="2319774"/>
            <a:ext cx="1971900" cy="1423300"/>
          </a:xfrm>
          <a:prstGeom prst="rect">
            <a:avLst/>
          </a:prstGeom>
          <a:noFill/>
          <a:ln>
            <a:noFill/>
          </a:ln>
        </p:spPr>
      </p:pic>
      <p:sp>
        <p:nvSpPr>
          <p:cNvPr id="68" name="Google Shape;68;p2"/>
          <p:cNvSpPr txBox="1"/>
          <p:nvPr/>
        </p:nvSpPr>
        <p:spPr>
          <a:xfrm>
            <a:off x="7112525" y="1654325"/>
            <a:ext cx="1665600" cy="677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600"/>
              <a:buFont typeface="Arial"/>
              <a:buNone/>
            </a:pPr>
            <a:r>
              <a:rPr lang="en" sz="1600"/>
              <a:t>Milestones &amp;</a:t>
            </a:r>
            <a:endParaRPr sz="1600"/>
          </a:p>
          <a:p>
            <a:pPr indent="0" lvl="0" marL="0" marR="0" rtl="0" algn="ctr">
              <a:lnSpc>
                <a:spcPct val="100000"/>
              </a:lnSpc>
              <a:spcBef>
                <a:spcPts val="0"/>
              </a:spcBef>
              <a:spcAft>
                <a:spcPts val="0"/>
              </a:spcAft>
              <a:buClr>
                <a:srgbClr val="000000"/>
              </a:buClr>
              <a:buSzPts val="1600"/>
              <a:buFont typeface="Arial"/>
              <a:buNone/>
            </a:pPr>
            <a:r>
              <a:rPr lang="en" sz="1600"/>
              <a:t>Challenges</a:t>
            </a:r>
            <a:endParaRPr i="0" sz="1600" u="none" cap="none" strike="noStrike">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4"/>
          <p:cNvSpPr txBox="1"/>
          <p:nvPr>
            <p:ph type="title"/>
          </p:nvPr>
        </p:nvSpPr>
        <p:spPr>
          <a:xfrm>
            <a:off x="311700" y="231300"/>
            <a:ext cx="8368200" cy="686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Intuitive tele-operation of robots is important</a:t>
            </a:r>
            <a:endParaRPr/>
          </a:p>
        </p:txBody>
      </p:sp>
      <p:pic>
        <p:nvPicPr>
          <p:cNvPr id="74" name="Google Shape;74;p4"/>
          <p:cNvPicPr preferRelativeResize="0"/>
          <p:nvPr/>
        </p:nvPicPr>
        <p:blipFill rotWithShape="1">
          <a:blip r:embed="rId3">
            <a:alphaModFix/>
          </a:blip>
          <a:srcRect b="0" l="0" r="0" t="0"/>
          <a:stretch/>
        </p:blipFill>
        <p:spPr>
          <a:xfrm>
            <a:off x="1472930" y="1101950"/>
            <a:ext cx="6198146" cy="40415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g1b6462f409b_1_14"/>
          <p:cNvSpPr txBox="1"/>
          <p:nvPr>
            <p:ph type="title"/>
          </p:nvPr>
        </p:nvSpPr>
        <p:spPr>
          <a:xfrm>
            <a:off x="311700" y="292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 propose a control scheme to reduce operator cognitive load</a:t>
            </a:r>
            <a:endParaRPr/>
          </a:p>
        </p:txBody>
      </p:sp>
      <p:pic>
        <p:nvPicPr>
          <p:cNvPr id="80" name="Google Shape;80;g1b6462f409b_1_14"/>
          <p:cNvPicPr preferRelativeResize="0"/>
          <p:nvPr/>
        </p:nvPicPr>
        <p:blipFill>
          <a:blip r:embed="rId3">
            <a:alphaModFix/>
          </a:blip>
          <a:stretch>
            <a:fillRect/>
          </a:stretch>
        </p:blipFill>
        <p:spPr>
          <a:xfrm>
            <a:off x="735900" y="1636650"/>
            <a:ext cx="1721775" cy="2618275"/>
          </a:xfrm>
          <a:prstGeom prst="rect">
            <a:avLst/>
          </a:prstGeom>
          <a:noFill/>
          <a:ln>
            <a:noFill/>
          </a:ln>
        </p:spPr>
      </p:pic>
      <p:pic>
        <p:nvPicPr>
          <p:cNvPr id="81" name="Google Shape;81;g1b6462f409b_1_14"/>
          <p:cNvPicPr preferRelativeResize="0"/>
          <p:nvPr/>
        </p:nvPicPr>
        <p:blipFill>
          <a:blip r:embed="rId4">
            <a:alphaModFix/>
          </a:blip>
          <a:stretch>
            <a:fillRect/>
          </a:stretch>
        </p:blipFill>
        <p:spPr>
          <a:xfrm>
            <a:off x="6877225" y="1776346"/>
            <a:ext cx="2064900" cy="3010980"/>
          </a:xfrm>
          <a:prstGeom prst="rect">
            <a:avLst/>
          </a:prstGeom>
          <a:noFill/>
          <a:ln>
            <a:noFill/>
          </a:ln>
        </p:spPr>
      </p:pic>
      <p:pic>
        <p:nvPicPr>
          <p:cNvPr id="82" name="Google Shape;82;g1b6462f409b_1_14"/>
          <p:cNvPicPr preferRelativeResize="0"/>
          <p:nvPr/>
        </p:nvPicPr>
        <p:blipFill>
          <a:blip r:embed="rId5">
            <a:alphaModFix/>
          </a:blip>
          <a:stretch>
            <a:fillRect/>
          </a:stretch>
        </p:blipFill>
        <p:spPr>
          <a:xfrm flipH="1">
            <a:off x="3367936" y="2288188"/>
            <a:ext cx="1646126" cy="1176727"/>
          </a:xfrm>
          <a:prstGeom prst="rect">
            <a:avLst/>
          </a:prstGeom>
          <a:noFill/>
          <a:ln>
            <a:noFill/>
          </a:ln>
        </p:spPr>
      </p:pic>
      <p:cxnSp>
        <p:nvCxnSpPr>
          <p:cNvPr id="83" name="Google Shape;83;g1b6462f409b_1_14"/>
          <p:cNvCxnSpPr/>
          <p:nvPr/>
        </p:nvCxnSpPr>
        <p:spPr>
          <a:xfrm flipH="1">
            <a:off x="2217575" y="2888325"/>
            <a:ext cx="1324500" cy="1779300"/>
          </a:xfrm>
          <a:prstGeom prst="straightConnector1">
            <a:avLst/>
          </a:prstGeom>
          <a:noFill/>
          <a:ln cap="flat" cmpd="sng" w="38100">
            <a:solidFill>
              <a:schemeClr val="dk2"/>
            </a:solidFill>
            <a:prstDash val="dash"/>
            <a:round/>
            <a:headEnd len="med" w="med" type="none"/>
            <a:tailEnd len="med" w="med" type="none"/>
          </a:ln>
        </p:spPr>
      </p:cxnSp>
      <p:cxnSp>
        <p:nvCxnSpPr>
          <p:cNvPr id="84" name="Google Shape;84;g1b6462f409b_1_14"/>
          <p:cNvCxnSpPr/>
          <p:nvPr/>
        </p:nvCxnSpPr>
        <p:spPr>
          <a:xfrm rot="10800000">
            <a:off x="1632475" y="1295125"/>
            <a:ext cx="1931400" cy="1604100"/>
          </a:xfrm>
          <a:prstGeom prst="straightConnector1">
            <a:avLst/>
          </a:prstGeom>
          <a:noFill/>
          <a:ln cap="flat" cmpd="sng" w="38100">
            <a:solidFill>
              <a:schemeClr val="dk2"/>
            </a:solidFill>
            <a:prstDash val="dash"/>
            <a:round/>
            <a:headEnd len="med" w="med" type="none"/>
            <a:tailEnd len="med" w="med" type="none"/>
          </a:ln>
        </p:spPr>
      </p:cxnSp>
      <p:cxnSp>
        <p:nvCxnSpPr>
          <p:cNvPr id="85" name="Google Shape;85;g1b6462f409b_1_14"/>
          <p:cNvCxnSpPr>
            <a:endCxn id="86" idx="1"/>
          </p:cNvCxnSpPr>
          <p:nvPr/>
        </p:nvCxnSpPr>
        <p:spPr>
          <a:xfrm>
            <a:off x="4860850" y="3120225"/>
            <a:ext cx="528900" cy="0"/>
          </a:xfrm>
          <a:prstGeom prst="straightConnector1">
            <a:avLst/>
          </a:prstGeom>
          <a:noFill/>
          <a:ln cap="flat" cmpd="sng" w="76200">
            <a:solidFill>
              <a:schemeClr val="dk1"/>
            </a:solidFill>
            <a:prstDash val="solid"/>
            <a:round/>
            <a:headEnd len="med" w="med" type="none"/>
            <a:tailEnd len="med" w="med" type="none"/>
          </a:ln>
        </p:spPr>
      </p:cxnSp>
      <p:sp>
        <p:nvSpPr>
          <p:cNvPr id="86" name="Google Shape;86;g1b6462f409b_1_14"/>
          <p:cNvSpPr/>
          <p:nvPr/>
        </p:nvSpPr>
        <p:spPr>
          <a:xfrm>
            <a:off x="5389750" y="2775525"/>
            <a:ext cx="1188000" cy="689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Arm Controller</a:t>
            </a:r>
            <a:endParaRPr b="1"/>
          </a:p>
        </p:txBody>
      </p:sp>
      <p:cxnSp>
        <p:nvCxnSpPr>
          <p:cNvPr id="87" name="Google Shape;87;g1b6462f409b_1_14"/>
          <p:cNvCxnSpPr>
            <a:stCxn id="86" idx="2"/>
          </p:cNvCxnSpPr>
          <p:nvPr/>
        </p:nvCxnSpPr>
        <p:spPr>
          <a:xfrm flipH="1" rot="-5400000">
            <a:off x="6103000" y="3345675"/>
            <a:ext cx="1417800" cy="1656300"/>
          </a:xfrm>
          <a:prstGeom prst="bentConnector2">
            <a:avLst/>
          </a:prstGeom>
          <a:noFill/>
          <a:ln cap="flat" cmpd="sng" w="76200">
            <a:solidFill>
              <a:schemeClr val="dk1"/>
            </a:solidFill>
            <a:prstDash val="solid"/>
            <a:round/>
            <a:headEnd len="med" w="med" type="none"/>
            <a:tailEnd len="med" w="med" type="none"/>
          </a:ln>
        </p:spPr>
      </p:cxnSp>
      <p:cxnSp>
        <p:nvCxnSpPr>
          <p:cNvPr id="88" name="Google Shape;88;g1b6462f409b_1_14"/>
          <p:cNvCxnSpPr/>
          <p:nvPr/>
        </p:nvCxnSpPr>
        <p:spPr>
          <a:xfrm rot="10800000">
            <a:off x="7607350" y="4544925"/>
            <a:ext cx="0" cy="359700"/>
          </a:xfrm>
          <a:prstGeom prst="straightConnector1">
            <a:avLst/>
          </a:prstGeom>
          <a:noFill/>
          <a:ln cap="flat" cmpd="sng" w="76200">
            <a:solidFill>
              <a:schemeClr val="dk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5"/>
          <p:cNvSpPr txBox="1"/>
          <p:nvPr/>
        </p:nvSpPr>
        <p:spPr>
          <a:xfrm>
            <a:off x="321325" y="1003825"/>
            <a:ext cx="26895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2400" u="none" cap="none" strike="noStrike">
                <a:solidFill>
                  <a:srgbClr val="000000"/>
                </a:solidFill>
              </a:rPr>
              <a:t>Control Flow: </a:t>
            </a:r>
            <a:endParaRPr b="1" i="0" sz="2400" u="none" cap="none" strike="noStrike">
              <a:solidFill>
                <a:srgbClr val="000000"/>
              </a:solidFill>
            </a:endParaRPr>
          </a:p>
        </p:txBody>
      </p:sp>
      <p:pic>
        <p:nvPicPr>
          <p:cNvPr id="94" name="Google Shape;94;p5"/>
          <p:cNvPicPr preferRelativeResize="0"/>
          <p:nvPr/>
        </p:nvPicPr>
        <p:blipFill rotWithShape="1">
          <a:blip r:embed="rId3">
            <a:alphaModFix/>
          </a:blip>
          <a:srcRect b="0" l="0" r="0" t="0"/>
          <a:stretch/>
        </p:blipFill>
        <p:spPr>
          <a:xfrm>
            <a:off x="2132250" y="1997007"/>
            <a:ext cx="1613700" cy="1333280"/>
          </a:xfrm>
          <a:prstGeom prst="rect">
            <a:avLst/>
          </a:prstGeom>
          <a:noFill/>
          <a:ln>
            <a:noFill/>
          </a:ln>
        </p:spPr>
      </p:pic>
      <p:pic>
        <p:nvPicPr>
          <p:cNvPr id="95" name="Google Shape;95;p5"/>
          <p:cNvPicPr preferRelativeResize="0"/>
          <p:nvPr/>
        </p:nvPicPr>
        <p:blipFill rotWithShape="1">
          <a:blip r:embed="rId4">
            <a:alphaModFix/>
          </a:blip>
          <a:srcRect b="0" l="0" r="0" t="0"/>
          <a:stretch/>
        </p:blipFill>
        <p:spPr>
          <a:xfrm>
            <a:off x="4332026" y="2005610"/>
            <a:ext cx="2239100" cy="1163650"/>
          </a:xfrm>
          <a:prstGeom prst="rect">
            <a:avLst/>
          </a:prstGeom>
          <a:noFill/>
          <a:ln>
            <a:noFill/>
          </a:ln>
        </p:spPr>
      </p:pic>
      <p:pic>
        <p:nvPicPr>
          <p:cNvPr id="96" name="Google Shape;96;p5"/>
          <p:cNvPicPr preferRelativeResize="0"/>
          <p:nvPr/>
        </p:nvPicPr>
        <p:blipFill rotWithShape="1">
          <a:blip r:embed="rId5">
            <a:alphaModFix/>
          </a:blip>
          <a:srcRect b="0" l="0" r="0" t="0"/>
          <a:stretch/>
        </p:blipFill>
        <p:spPr>
          <a:xfrm>
            <a:off x="7249926" y="1809450"/>
            <a:ext cx="1613699" cy="1555962"/>
          </a:xfrm>
          <a:prstGeom prst="rect">
            <a:avLst/>
          </a:prstGeom>
          <a:noFill/>
          <a:ln>
            <a:noFill/>
          </a:ln>
        </p:spPr>
      </p:pic>
      <p:sp>
        <p:nvSpPr>
          <p:cNvPr id="97" name="Google Shape;97;p5"/>
          <p:cNvSpPr txBox="1"/>
          <p:nvPr/>
        </p:nvSpPr>
        <p:spPr>
          <a:xfrm>
            <a:off x="213750" y="3364450"/>
            <a:ext cx="13158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lang="en" sz="1000"/>
              <a:t>Stereo c</a:t>
            </a:r>
            <a:r>
              <a:rPr i="0" lang="en" sz="1000" u="none" cap="none" strike="noStrike">
                <a:solidFill>
                  <a:srgbClr val="000000"/>
                </a:solidFill>
              </a:rPr>
              <a:t>amera view of hand</a:t>
            </a:r>
            <a:endParaRPr i="0" sz="1000" u="none" cap="none" strike="noStrike">
              <a:solidFill>
                <a:srgbClr val="000000"/>
              </a:solidFill>
            </a:endParaRPr>
          </a:p>
        </p:txBody>
      </p:sp>
      <p:sp>
        <p:nvSpPr>
          <p:cNvPr id="98" name="Google Shape;98;p5"/>
          <p:cNvSpPr txBox="1"/>
          <p:nvPr/>
        </p:nvSpPr>
        <p:spPr>
          <a:xfrm>
            <a:off x="1995750" y="3364450"/>
            <a:ext cx="18867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i="0" lang="en" sz="1000" u="none" cap="none" strike="noStrike">
                <a:solidFill>
                  <a:srgbClr val="000000"/>
                </a:solidFill>
              </a:rPr>
              <a:t>Edge detection and segmentation </a:t>
            </a:r>
            <a:endParaRPr i="0" sz="1000" u="none" cap="none" strike="noStrike">
              <a:solidFill>
                <a:srgbClr val="000000"/>
              </a:solidFill>
            </a:endParaRPr>
          </a:p>
        </p:txBody>
      </p:sp>
      <p:sp>
        <p:nvSpPr>
          <p:cNvPr id="99" name="Google Shape;99;p5"/>
          <p:cNvSpPr txBox="1"/>
          <p:nvPr/>
        </p:nvSpPr>
        <p:spPr>
          <a:xfrm>
            <a:off x="4378350" y="3330275"/>
            <a:ext cx="22392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i="0" lang="en" sz="1000" u="none" cap="none" strike="noStrike">
                <a:solidFill>
                  <a:srgbClr val="000000"/>
                </a:solidFill>
              </a:rPr>
              <a:t>Transformation of coordinate system</a:t>
            </a:r>
            <a:endParaRPr i="0" sz="1000" u="none" cap="none" strike="noStrike">
              <a:solidFill>
                <a:srgbClr val="000000"/>
              </a:solidFill>
            </a:endParaRPr>
          </a:p>
        </p:txBody>
      </p:sp>
      <p:sp>
        <p:nvSpPr>
          <p:cNvPr id="100" name="Google Shape;100;p5"/>
          <p:cNvSpPr txBox="1"/>
          <p:nvPr/>
        </p:nvSpPr>
        <p:spPr>
          <a:xfrm>
            <a:off x="6937175" y="3330275"/>
            <a:ext cx="22392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i="0" lang="en" sz="1000" u="none" cap="none" strike="noStrike">
                <a:solidFill>
                  <a:srgbClr val="000000"/>
                </a:solidFill>
              </a:rPr>
              <a:t>Illustration of arm movement</a:t>
            </a:r>
            <a:endParaRPr i="0" sz="1000" u="none" cap="none" strike="noStrike">
              <a:solidFill>
                <a:srgbClr val="000000"/>
              </a:solidFill>
            </a:endParaRPr>
          </a:p>
        </p:txBody>
      </p:sp>
      <p:sp>
        <p:nvSpPr>
          <p:cNvPr id="101" name="Google Shape;101;p5"/>
          <p:cNvSpPr/>
          <p:nvPr/>
        </p:nvSpPr>
        <p:spPr>
          <a:xfrm>
            <a:off x="1646750" y="2454600"/>
            <a:ext cx="440700" cy="2895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5"/>
          <p:cNvSpPr/>
          <p:nvPr/>
        </p:nvSpPr>
        <p:spPr>
          <a:xfrm>
            <a:off x="3818638" y="2454600"/>
            <a:ext cx="440700" cy="2895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5"/>
          <p:cNvSpPr/>
          <p:nvPr/>
        </p:nvSpPr>
        <p:spPr>
          <a:xfrm>
            <a:off x="6726300" y="2442675"/>
            <a:ext cx="440700" cy="2895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4" name="Google Shape;104;p5"/>
          <p:cNvPicPr preferRelativeResize="0"/>
          <p:nvPr/>
        </p:nvPicPr>
        <p:blipFill>
          <a:blip r:embed="rId6">
            <a:alphaModFix/>
          </a:blip>
          <a:stretch>
            <a:fillRect/>
          </a:stretch>
        </p:blipFill>
        <p:spPr>
          <a:xfrm>
            <a:off x="282388" y="1691349"/>
            <a:ext cx="1178525" cy="179213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6"/>
          <p:cNvPicPr preferRelativeResize="0"/>
          <p:nvPr/>
        </p:nvPicPr>
        <p:blipFill>
          <a:blip r:embed="rId3">
            <a:alphaModFix/>
          </a:blip>
          <a:stretch>
            <a:fillRect/>
          </a:stretch>
        </p:blipFill>
        <p:spPr>
          <a:xfrm>
            <a:off x="319850" y="1819428"/>
            <a:ext cx="8504301" cy="2535522"/>
          </a:xfrm>
          <a:prstGeom prst="rect">
            <a:avLst/>
          </a:prstGeom>
          <a:noFill/>
          <a:ln>
            <a:noFill/>
          </a:ln>
        </p:spPr>
      </p:pic>
      <p:sp>
        <p:nvSpPr>
          <p:cNvPr id="110" name="Google Shape;110;p6"/>
          <p:cNvSpPr txBox="1"/>
          <p:nvPr/>
        </p:nvSpPr>
        <p:spPr>
          <a:xfrm>
            <a:off x="321325" y="1003825"/>
            <a:ext cx="33525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lang="en" sz="2400"/>
              <a:t>System Architecture</a:t>
            </a:r>
            <a:r>
              <a:rPr b="1" i="0" lang="en" sz="2400" u="none" cap="none" strike="noStrike">
                <a:solidFill>
                  <a:srgbClr val="000000"/>
                </a:solidFill>
              </a:rPr>
              <a:t>: </a:t>
            </a:r>
            <a:endParaRPr b="1" i="0" sz="2400" u="none" cap="none" strike="noStrike">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1b6462f409b_0_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a:t>
            </a:r>
            <a:r>
              <a:rPr lang="en"/>
              <a:t> 1</a:t>
            </a:r>
            <a:endParaRPr/>
          </a:p>
        </p:txBody>
      </p:sp>
      <p:pic>
        <p:nvPicPr>
          <p:cNvPr id="116" name="Google Shape;116;g1b6462f409b_0_0"/>
          <p:cNvPicPr preferRelativeResize="0"/>
          <p:nvPr/>
        </p:nvPicPr>
        <p:blipFill rotWithShape="1">
          <a:blip r:embed="rId3">
            <a:alphaModFix/>
          </a:blip>
          <a:srcRect b="0" l="0" r="0" t="0"/>
          <a:stretch/>
        </p:blipFill>
        <p:spPr>
          <a:xfrm>
            <a:off x="5257900" y="1017725"/>
            <a:ext cx="4502525" cy="2806600"/>
          </a:xfrm>
          <a:prstGeom prst="rect">
            <a:avLst/>
          </a:prstGeom>
          <a:noFill/>
          <a:ln>
            <a:noFill/>
          </a:ln>
        </p:spPr>
      </p:pic>
      <p:pic>
        <p:nvPicPr>
          <p:cNvPr id="117" name="Google Shape;117;g1b6462f409b_0_0"/>
          <p:cNvPicPr preferRelativeResize="0"/>
          <p:nvPr/>
        </p:nvPicPr>
        <p:blipFill rotWithShape="1">
          <a:blip r:embed="rId4">
            <a:alphaModFix/>
          </a:blip>
          <a:srcRect b="0" l="0" r="0" t="0"/>
          <a:stretch/>
        </p:blipFill>
        <p:spPr>
          <a:xfrm>
            <a:off x="1886330" y="1739115"/>
            <a:ext cx="1238713" cy="1325190"/>
          </a:xfrm>
          <a:prstGeom prst="rect">
            <a:avLst/>
          </a:prstGeom>
          <a:noFill/>
          <a:ln>
            <a:noFill/>
          </a:ln>
        </p:spPr>
      </p:pic>
      <p:pic>
        <p:nvPicPr>
          <p:cNvPr id="118" name="Google Shape;118;g1b6462f409b_0_0"/>
          <p:cNvPicPr preferRelativeResize="0"/>
          <p:nvPr/>
        </p:nvPicPr>
        <p:blipFill rotWithShape="1">
          <a:blip r:embed="rId5">
            <a:alphaModFix/>
          </a:blip>
          <a:srcRect b="0" l="0" r="0" t="0"/>
          <a:stretch/>
        </p:blipFill>
        <p:spPr>
          <a:xfrm>
            <a:off x="3485589" y="1779944"/>
            <a:ext cx="1928900" cy="1297975"/>
          </a:xfrm>
          <a:prstGeom prst="rect">
            <a:avLst/>
          </a:prstGeom>
          <a:noFill/>
          <a:ln>
            <a:noFill/>
          </a:ln>
        </p:spPr>
      </p:pic>
      <p:sp>
        <p:nvSpPr>
          <p:cNvPr id="119" name="Google Shape;119;g1b6462f409b_0_0"/>
          <p:cNvSpPr/>
          <p:nvPr/>
        </p:nvSpPr>
        <p:spPr>
          <a:xfrm>
            <a:off x="3097097" y="2240420"/>
            <a:ext cx="379500" cy="369600"/>
          </a:xfrm>
          <a:prstGeom prst="rightArrow">
            <a:avLst>
              <a:gd fmla="val 50000" name="adj1"/>
              <a:gd fmla="val 43588"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0" name="Google Shape;120;g1b6462f409b_0_0"/>
          <p:cNvCxnSpPr/>
          <p:nvPr/>
        </p:nvCxnSpPr>
        <p:spPr>
          <a:xfrm>
            <a:off x="5599875" y="453900"/>
            <a:ext cx="0" cy="4235700"/>
          </a:xfrm>
          <a:prstGeom prst="straightConnector1">
            <a:avLst/>
          </a:prstGeom>
          <a:noFill/>
          <a:ln cap="flat" cmpd="sng" w="76200">
            <a:solidFill>
              <a:schemeClr val="dk1"/>
            </a:solidFill>
            <a:prstDash val="solid"/>
            <a:round/>
            <a:headEnd len="med" w="med" type="none"/>
            <a:tailEnd len="med" w="med" type="none"/>
          </a:ln>
        </p:spPr>
      </p:cxnSp>
      <p:sp>
        <p:nvSpPr>
          <p:cNvPr id="121" name="Google Shape;121;g1b6462f409b_0_0"/>
          <p:cNvSpPr txBox="1"/>
          <p:nvPr/>
        </p:nvSpPr>
        <p:spPr>
          <a:xfrm>
            <a:off x="1165875" y="3822650"/>
            <a:ext cx="3000000" cy="97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400">
                <a:solidFill>
                  <a:schemeClr val="dk1"/>
                </a:solidFill>
              </a:rPr>
              <a:t>Hand-to-pose developed</a:t>
            </a:r>
            <a:endParaRPr>
              <a:solidFill>
                <a:schemeClr val="dk1"/>
              </a:solidFill>
            </a:endParaRPr>
          </a:p>
        </p:txBody>
      </p:sp>
      <p:sp>
        <p:nvSpPr>
          <p:cNvPr id="122" name="Google Shape;122;g1b6462f409b_0_0"/>
          <p:cNvSpPr txBox="1"/>
          <p:nvPr/>
        </p:nvSpPr>
        <p:spPr>
          <a:xfrm>
            <a:off x="5819875" y="3822650"/>
            <a:ext cx="3189300" cy="97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400">
                <a:solidFill>
                  <a:schemeClr val="dk1"/>
                </a:solidFill>
              </a:rPr>
              <a:t>RA hardware decided &amp; begin manufacture</a:t>
            </a:r>
            <a:endParaRPr>
              <a:solidFill>
                <a:schemeClr val="dk1"/>
              </a:solidFill>
            </a:endParaRPr>
          </a:p>
        </p:txBody>
      </p:sp>
      <p:pic>
        <p:nvPicPr>
          <p:cNvPr id="123" name="Google Shape;123;g1b6462f409b_0_0"/>
          <p:cNvPicPr preferRelativeResize="0"/>
          <p:nvPr/>
        </p:nvPicPr>
        <p:blipFill rotWithShape="1">
          <a:blip r:embed="rId6">
            <a:alphaModFix/>
          </a:blip>
          <a:srcRect b="0" l="1191" r="81949" t="0"/>
          <a:stretch/>
        </p:blipFill>
        <p:spPr>
          <a:xfrm>
            <a:off x="112039" y="1304000"/>
            <a:ext cx="1433724" cy="2535525"/>
          </a:xfrm>
          <a:prstGeom prst="rect">
            <a:avLst/>
          </a:prstGeom>
          <a:noFill/>
          <a:ln>
            <a:noFill/>
          </a:ln>
        </p:spPr>
      </p:pic>
      <p:sp>
        <p:nvSpPr>
          <p:cNvPr id="124" name="Google Shape;124;g1b6462f409b_0_0"/>
          <p:cNvSpPr/>
          <p:nvPr/>
        </p:nvSpPr>
        <p:spPr>
          <a:xfrm>
            <a:off x="1357964" y="2234025"/>
            <a:ext cx="474600" cy="3696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1b6462f409b_0_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We Get There - 2 teams</a:t>
            </a:r>
            <a:endParaRPr/>
          </a:p>
        </p:txBody>
      </p:sp>
      <p:sp>
        <p:nvSpPr>
          <p:cNvPr id="130" name="Google Shape;130;g1b6462f409b_0_2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Software subteam</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Focus </a:t>
            </a:r>
            <a:r>
              <a:rPr lang="en">
                <a:solidFill>
                  <a:schemeClr val="dk1"/>
                </a:solidFill>
              </a:rPr>
              <a:t>solely on accurate arm tracking and camera projection before next meeting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2 members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One works on python hand tracking</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One works on projection</a:t>
            </a:r>
            <a:endParaRPr>
              <a:solidFill>
                <a:schemeClr val="dk1"/>
              </a:solidFill>
            </a:endParaRPr>
          </a:p>
        </p:txBody>
      </p:sp>
      <p:sp>
        <p:nvSpPr>
          <p:cNvPr id="131" name="Google Shape;131;g1b6462f409b_0_2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Hardware</a:t>
            </a:r>
            <a:r>
              <a:rPr lang="en">
                <a:solidFill>
                  <a:schemeClr val="dk1"/>
                </a:solidFill>
              </a:rPr>
              <a:t> subteam</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Focus solely on assembling/</a:t>
            </a:r>
            <a:r>
              <a:rPr lang="en">
                <a:solidFill>
                  <a:schemeClr val="dk1"/>
                </a:solidFill>
              </a:rPr>
              <a:t>debugging</a:t>
            </a:r>
            <a:r>
              <a:rPr lang="en">
                <a:solidFill>
                  <a:schemeClr val="dk1"/>
                </a:solidFill>
              </a:rPr>
              <a:t> the arm before next meeting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2 members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One works on fabing structural parts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One works on parts acquisition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Both work on assembly when ready</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1b6462f409b_0_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 2</a:t>
            </a:r>
            <a:endParaRPr/>
          </a:p>
        </p:txBody>
      </p:sp>
      <p:pic>
        <p:nvPicPr>
          <p:cNvPr id="137" name="Google Shape;137;g1b6462f409b_0_5"/>
          <p:cNvPicPr preferRelativeResize="0"/>
          <p:nvPr/>
        </p:nvPicPr>
        <p:blipFill rotWithShape="1">
          <a:blip r:embed="rId3">
            <a:alphaModFix/>
          </a:blip>
          <a:srcRect b="0" l="0" r="0" t="0"/>
          <a:stretch/>
        </p:blipFill>
        <p:spPr>
          <a:xfrm>
            <a:off x="4102525" y="787450"/>
            <a:ext cx="4502524" cy="2806600"/>
          </a:xfrm>
          <a:prstGeom prst="rect">
            <a:avLst/>
          </a:prstGeom>
          <a:noFill/>
          <a:ln>
            <a:noFill/>
          </a:ln>
        </p:spPr>
      </p:pic>
      <p:pic>
        <p:nvPicPr>
          <p:cNvPr id="138" name="Google Shape;138;g1b6462f409b_0_5"/>
          <p:cNvPicPr preferRelativeResize="0"/>
          <p:nvPr/>
        </p:nvPicPr>
        <p:blipFill rotWithShape="1">
          <a:blip r:embed="rId4">
            <a:alphaModFix/>
          </a:blip>
          <a:srcRect b="0" l="0" r="0" t="0"/>
          <a:stretch/>
        </p:blipFill>
        <p:spPr>
          <a:xfrm>
            <a:off x="1229660" y="1567498"/>
            <a:ext cx="2438766" cy="1519517"/>
          </a:xfrm>
          <a:prstGeom prst="rect">
            <a:avLst/>
          </a:prstGeom>
          <a:noFill/>
          <a:ln>
            <a:noFill/>
          </a:ln>
        </p:spPr>
      </p:pic>
      <p:sp>
        <p:nvSpPr>
          <p:cNvPr id="139" name="Google Shape;139;g1b6462f409b_0_5"/>
          <p:cNvSpPr/>
          <p:nvPr/>
        </p:nvSpPr>
        <p:spPr>
          <a:xfrm>
            <a:off x="4243352" y="2138263"/>
            <a:ext cx="657300" cy="3780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g1b6462f409b_0_5"/>
          <p:cNvSpPr txBox="1"/>
          <p:nvPr/>
        </p:nvSpPr>
        <p:spPr>
          <a:xfrm>
            <a:off x="1157200" y="3670250"/>
            <a:ext cx="3000000" cy="97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400">
                <a:solidFill>
                  <a:schemeClr val="dk1"/>
                </a:solidFill>
              </a:rPr>
              <a:t>P</a:t>
            </a:r>
            <a:r>
              <a:rPr lang="en" sz="2400">
                <a:solidFill>
                  <a:schemeClr val="dk1"/>
                </a:solidFill>
              </a:rPr>
              <a:t>ose-to-command (Inverse Kinematics)</a:t>
            </a:r>
            <a:endParaRPr>
              <a:solidFill>
                <a:schemeClr val="dk1"/>
              </a:solidFill>
            </a:endParaRPr>
          </a:p>
        </p:txBody>
      </p:sp>
      <p:sp>
        <p:nvSpPr>
          <p:cNvPr id="141" name="Google Shape;141;g1b6462f409b_0_5"/>
          <p:cNvSpPr txBox="1"/>
          <p:nvPr/>
        </p:nvSpPr>
        <p:spPr>
          <a:xfrm>
            <a:off x="5029200" y="3670250"/>
            <a:ext cx="2389500" cy="97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400">
                <a:solidFill>
                  <a:schemeClr val="dk1"/>
                </a:solidFill>
              </a:rPr>
              <a:t>Hardware assembled</a:t>
            </a:r>
            <a:endParaRPr>
              <a:solidFill>
                <a:schemeClr val="dk1"/>
              </a:solidFill>
            </a:endParaRPr>
          </a:p>
        </p:txBody>
      </p:sp>
      <p:sp>
        <p:nvSpPr>
          <p:cNvPr id="142" name="Google Shape;142;g1b6462f409b_0_5"/>
          <p:cNvSpPr txBox="1"/>
          <p:nvPr/>
        </p:nvSpPr>
        <p:spPr>
          <a:xfrm>
            <a:off x="4114050" y="3594050"/>
            <a:ext cx="1068300" cy="1231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6800">
                <a:solidFill>
                  <a:schemeClr val="dk1"/>
                </a:solidFill>
              </a:rPr>
              <a:t>+</a:t>
            </a:r>
            <a:endParaRPr b="1" sz="58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